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notesMasterIdLst>
    <p:notesMasterId r:id="rId29"/>
  </p:notesMasterIdLst>
  <p:sldIdLst>
    <p:sldId id="256" r:id="rId2"/>
    <p:sldId id="283" r:id="rId3"/>
    <p:sldId id="284" r:id="rId4"/>
    <p:sldId id="257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58" r:id="rId20"/>
    <p:sldId id="259" r:id="rId21"/>
    <p:sldId id="260" r:id="rId22"/>
    <p:sldId id="263" r:id="rId23"/>
    <p:sldId id="265" r:id="rId24"/>
    <p:sldId id="262" r:id="rId25"/>
    <p:sldId id="261" r:id="rId26"/>
    <p:sldId id="282" r:id="rId27"/>
    <p:sldId id="280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712"/>
  </p:normalViewPr>
  <p:slideViewPr>
    <p:cSldViewPr snapToGrid="0" snapToObjects="1">
      <p:cViewPr varScale="1">
        <p:scale>
          <a:sx n="76" d="100"/>
          <a:sy n="76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8.png>
</file>

<file path=ppt/media/image19.png>
</file>

<file path=ppt/media/image2.png>
</file>

<file path=ppt/media/image2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209543-EE22-4D48-AFAF-45CF63655A30}" type="datetimeFigureOut">
              <a:rPr lang="en-US" smtClean="0"/>
              <a:t>2/5/17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B00F9-EA6B-7D4C-804F-AC04804AB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3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B00F9-EA6B-7D4C-804F-AC04804AB84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22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312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503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131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0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337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0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429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616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21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32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383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674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orrellLAB/DoesNaughtCompute.gi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3000">
              <a:schemeClr val="bg1">
                <a:lumMod val="0"/>
                <a:lumOff val="100000"/>
              </a:schemeClr>
            </a:gs>
            <a:gs pos="2000">
              <a:schemeClr val="bg1"/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10143067" cy="2387600"/>
          </a:xfrm>
        </p:spPr>
        <p:txBody>
          <a:bodyPr/>
          <a:lstStyle/>
          <a:p>
            <a:r>
              <a:rPr lang="en-US" altLang="zh-CN" u="sng" dirty="0" smtClean="0"/>
              <a:t>G</a:t>
            </a:r>
            <a:r>
              <a:rPr lang="en-US" altLang="zh-CN" dirty="0" smtClean="0"/>
              <a:t>enomic</a:t>
            </a:r>
            <a:r>
              <a:rPr lang="zh-CN" altLang="en-US" dirty="0" smtClean="0"/>
              <a:t> </a:t>
            </a:r>
            <a:r>
              <a:rPr lang="en-US" altLang="zh-CN" u="sng" dirty="0" smtClean="0"/>
              <a:t>A</a:t>
            </a:r>
            <a:r>
              <a:rPr lang="en-US" altLang="zh-CN" dirty="0" smtClean="0"/>
              <a:t>nalysis</a:t>
            </a:r>
            <a:r>
              <a:rPr lang="zh-CN" altLang="en-US" dirty="0" smtClean="0"/>
              <a:t> </a:t>
            </a:r>
            <a:r>
              <a:rPr lang="en-US" altLang="zh-CN" u="sng" dirty="0" smtClean="0"/>
              <a:t>T</a:t>
            </a:r>
            <a:r>
              <a:rPr lang="en-US" altLang="zh-CN" dirty="0" smtClean="0"/>
              <a:t>ool</a:t>
            </a:r>
            <a:r>
              <a:rPr lang="en-US" altLang="zh-CN" u="sng" dirty="0" smtClean="0"/>
              <a:t>k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(GATK)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3238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3200" dirty="0" smtClean="0"/>
              <a:t>Li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Lei</a:t>
            </a:r>
          </a:p>
          <a:p>
            <a:r>
              <a:rPr lang="en-US" altLang="zh-CN" sz="3200" dirty="0" smtClean="0"/>
              <a:t>Feb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7,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2017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1" y="199163"/>
            <a:ext cx="3945466" cy="58477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Does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[0]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compute?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36265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450" y="57150"/>
            <a:ext cx="90551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001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38100"/>
            <a:ext cx="909320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8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139" y="0"/>
            <a:ext cx="9187161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39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-30762"/>
            <a:ext cx="9245600" cy="684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408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2700"/>
            <a:ext cx="91440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98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817" y="146050"/>
            <a:ext cx="9131300" cy="57531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35151" y="6169335"/>
            <a:ext cx="99165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software.broadinstitute.org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gatk</a:t>
            </a:r>
            <a:r>
              <a:rPr lang="en-US" dirty="0">
                <a:solidFill>
                  <a:srgbClr val="0070C0"/>
                </a:solidFill>
              </a:rPr>
              <a:t>/documentation/</a:t>
            </a:r>
            <a:r>
              <a:rPr lang="en-US" dirty="0" err="1">
                <a:solidFill>
                  <a:srgbClr val="0070C0"/>
                </a:solidFill>
              </a:rPr>
              <a:t>topic?name</a:t>
            </a:r>
            <a:r>
              <a:rPr lang="en-US" dirty="0">
                <a:solidFill>
                  <a:srgbClr val="0070C0"/>
                </a:solidFill>
              </a:rPr>
              <a:t>=methods</a:t>
            </a:r>
          </a:p>
        </p:txBody>
      </p:sp>
    </p:spTree>
    <p:extLst>
      <p:ext uri="{BB962C8B-B14F-4D97-AF65-F5344CB8AC3E}">
        <p14:creationId xmlns:p14="http://schemas.microsoft.com/office/powerpoint/2010/main" val="1762776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8" r="1852" b="13087"/>
          <a:stretch/>
        </p:blipFill>
        <p:spPr>
          <a:xfrm>
            <a:off x="746291" y="0"/>
            <a:ext cx="109480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10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49" y="0"/>
            <a:ext cx="9251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98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018" y="0"/>
            <a:ext cx="9251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40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890" y="169333"/>
            <a:ext cx="9938915" cy="668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16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911687" cy="1280890"/>
          </a:xfrm>
        </p:spPr>
        <p:txBody>
          <a:bodyPr/>
          <a:lstStyle/>
          <a:p>
            <a:r>
              <a:rPr lang="en-US" altLang="zh-CN" dirty="0" smtClean="0"/>
              <a:t>GATK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4" t="6631" r="3041" b="6123"/>
          <a:stretch/>
        </p:blipFill>
        <p:spPr>
          <a:xfrm>
            <a:off x="160425" y="2226734"/>
            <a:ext cx="12031575" cy="3428999"/>
          </a:xfrm>
        </p:spPr>
      </p:pic>
    </p:spTree>
    <p:extLst>
      <p:ext uri="{BB962C8B-B14F-4D97-AF65-F5344CB8AC3E}">
        <p14:creationId xmlns:p14="http://schemas.microsoft.com/office/powerpoint/2010/main" val="15252222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38" y="1905000"/>
            <a:ext cx="11984662" cy="222379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37" y="5104714"/>
            <a:ext cx="10058400" cy="6099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07337" y="4273717"/>
            <a:ext cx="67353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alibri" charset="0"/>
              </a:rPr>
              <a:t>Extension must be .</a:t>
            </a:r>
            <a:r>
              <a:rPr lang="en-US" sz="2400" dirty="0" err="1">
                <a:latin typeface="Calibri" charset="0"/>
              </a:rPr>
              <a:t>vcf</a:t>
            </a:r>
            <a:r>
              <a:rPr lang="en-US" sz="2400" dirty="0">
                <a:latin typeface="Calibri" charset="0"/>
              </a:rPr>
              <a:t>, or .</a:t>
            </a:r>
            <a:r>
              <a:rPr lang="en-US" sz="2400" dirty="0" err="1">
                <a:latin typeface="Calibri" charset="0"/>
              </a:rPr>
              <a:t>g.vcf</a:t>
            </a:r>
            <a:r>
              <a:rPr lang="en-US" sz="2400" dirty="0">
                <a:latin typeface="Calibri" charset="0"/>
              </a:rPr>
              <a:t> but NOT .</a:t>
            </a:r>
            <a:r>
              <a:rPr lang="en-US" sz="2400" dirty="0" err="1">
                <a:latin typeface="Calibri" charset="0"/>
              </a:rPr>
              <a:t>gvcf</a:t>
            </a:r>
            <a:r>
              <a:rPr lang="en-US" sz="2400" dirty="0">
                <a:latin typeface="Calibri" charset="0"/>
              </a:rPr>
              <a:t/>
            </a:r>
            <a:br>
              <a:rPr lang="en-US" sz="2400" dirty="0">
                <a:latin typeface="Calibri" charset="0"/>
              </a:rPr>
            </a:b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78608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9808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VCF</a:t>
            </a:r>
            <a:r>
              <a:rPr lang="zh-CN" altLang="en-US" dirty="0" smtClean="0"/>
              <a:t> </a:t>
            </a:r>
            <a:r>
              <a:rPr lang="en-US" altLang="zh-CN" dirty="0" smtClean="0"/>
              <a:t>vs.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gVCF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4034" y="0"/>
            <a:ext cx="8572500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97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675" y="0"/>
            <a:ext cx="9290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212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639232"/>
            <a:ext cx="12039601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202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675" y="0"/>
            <a:ext cx="9296657" cy="6862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96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935" y="0"/>
            <a:ext cx="9290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4513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450" y="31750"/>
            <a:ext cx="9055100" cy="679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244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Coding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1491"/>
            <a:ext cx="10515600" cy="5032375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dirty="0" smtClean="0"/>
              <a:t>#Call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SNPs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GATK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haplotypeCaller</a:t>
            </a:r>
            <a:endParaRPr lang="en-US" altLang="zh-CN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dirty="0" smtClean="0"/>
              <a:t> 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 </a:t>
            </a:r>
            <a:r>
              <a:rPr lang="en-US" altLang="zh-CN" dirty="0" smtClean="0"/>
              <a:t>clone</a:t>
            </a:r>
            <a:r>
              <a:rPr lang="zh-CN" altLang="en-US" dirty="0" smtClean="0"/>
              <a:t> </a:t>
            </a:r>
            <a:r>
              <a:rPr lang="en-US" dirty="0"/>
              <a:t>/</a:t>
            </a:r>
            <a:r>
              <a:rPr lang="en-US" dirty="0" err="1" smtClean="0"/>
              <a:t>panfs</a:t>
            </a:r>
            <a:r>
              <a:rPr lang="en-US" dirty="0" smtClean="0"/>
              <a:t>/roc/groups/9/</a:t>
            </a:r>
            <a:r>
              <a:rPr lang="en-US" dirty="0" err="1" smtClean="0"/>
              <a:t>morrellp</a:t>
            </a:r>
            <a:r>
              <a:rPr lang="en-US" dirty="0" smtClean="0"/>
              <a:t>/public/</a:t>
            </a:r>
            <a:r>
              <a:rPr lang="en-US" dirty="0" err="1" smtClean="0"/>
              <a:t>GATK_Example_Data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 </a:t>
            </a:r>
            <a:r>
              <a:rPr lang="en-US" dirty="0" err="1" smtClean="0"/>
              <a:t>git</a:t>
            </a:r>
            <a:r>
              <a:rPr lang="en-US" dirty="0"/>
              <a:t> clone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github.com/MorrellLAB/DoesNaughtCompute.git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cd </a:t>
            </a:r>
            <a:r>
              <a:rPr lang="en-US" dirty="0" err="1" smtClean="0"/>
              <a:t>GATK_SNPs_calling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 vi </a:t>
            </a:r>
            <a:r>
              <a:rPr lang="en-US" dirty="0" err="1" smtClean="0"/>
              <a:t>GATK_GenotypeGVCFs.job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# Then revise the script according to the comments and save the file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err="1" smtClean="0"/>
              <a:t>ssh</a:t>
            </a:r>
            <a:r>
              <a:rPr lang="en-US" dirty="0" smtClean="0"/>
              <a:t> lab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 </a:t>
            </a:r>
            <a:r>
              <a:rPr lang="en-US" dirty="0" err="1" smtClean="0"/>
              <a:t>qsub</a:t>
            </a:r>
            <a:r>
              <a:rPr lang="en-US" dirty="0" smtClean="0"/>
              <a:t> </a:t>
            </a:r>
            <a:r>
              <a:rPr lang="en-US" dirty="0" err="1" smtClean="0"/>
              <a:t>GATK_GenotypeGVCFs.job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#</a:t>
            </a:r>
            <a:r>
              <a:rPr lang="en-US" dirty="0" err="1" smtClean="0"/>
              <a:t>GenotypeGVCFs</a:t>
            </a:r>
            <a:r>
              <a:rPr lang="en-US" dirty="0" smtClean="0"/>
              <a:t>: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#Then </a:t>
            </a:r>
            <a:r>
              <a:rPr lang="en-US" dirty="0"/>
              <a:t>revise the script according to the comments and save the </a:t>
            </a:r>
            <a:r>
              <a:rPr lang="en-US" dirty="0" smtClean="0"/>
              <a:t>file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/>
              <a:t>qsub</a:t>
            </a:r>
            <a:r>
              <a:rPr lang="en-US" dirty="0"/>
              <a:t> </a:t>
            </a:r>
            <a:r>
              <a:rPr lang="en-US" dirty="0" err="1" smtClean="0"/>
              <a:t>haplotype_caller.job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23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03200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GATK</a:t>
            </a:r>
            <a:r>
              <a:rPr lang="zh-CN" altLang="en-US" dirty="0" smtClean="0"/>
              <a:t> </a:t>
            </a:r>
            <a:r>
              <a:rPr lang="en-US" altLang="zh-CN" dirty="0" smtClean="0"/>
              <a:t>do?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338"/>
          <a:stretch/>
        </p:blipFill>
        <p:spPr>
          <a:xfrm>
            <a:off x="3534833" y="944033"/>
            <a:ext cx="4169833" cy="59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758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6933"/>
            <a:ext cx="6458523" cy="1079747"/>
          </a:xfrm>
        </p:spPr>
        <p:txBody>
          <a:bodyPr>
            <a:normAutofit/>
          </a:bodyPr>
          <a:lstStyle/>
          <a:p>
            <a:r>
              <a:rPr lang="en-US"/>
              <a:t>Best Practices </a:t>
            </a:r>
            <a:r>
              <a:rPr lang="en-US"/>
              <a:t>workflow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50" y="1079747"/>
            <a:ext cx="11394649" cy="577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01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315200" cy="1154097"/>
          </a:xfrm>
        </p:spPr>
        <p:txBody>
          <a:bodyPr/>
          <a:lstStyle/>
          <a:p>
            <a:r>
              <a:rPr lang="en-US" dirty="0"/>
              <a:t>sequence_handling handlers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4732" y="1323431"/>
            <a:ext cx="9942334" cy="5229770"/>
          </a:xfrm>
        </p:spPr>
        <p:txBody>
          <a:bodyPr>
            <a:noAutofit/>
          </a:bodyPr>
          <a:lstStyle/>
          <a:p>
            <a:pPr marL="777240" lvl="1" indent="-457200">
              <a:lnSpc>
                <a:spcPct val="130000"/>
              </a:lnSpc>
              <a:buFont typeface="+mj-lt"/>
              <a:buAutoNum type="arabicPeriod"/>
            </a:pPr>
            <a:r>
              <a:rPr lang="en-US" dirty="0"/>
              <a:t>Quality </a:t>
            </a:r>
            <a:r>
              <a:rPr lang="en-US" dirty="0"/>
              <a:t>Assessment - </a:t>
            </a:r>
            <a:r>
              <a:rPr lang="en-US" dirty="0" err="1"/>
              <a:t>FastQC</a:t>
            </a:r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(Oct </a:t>
            </a:r>
            <a:r>
              <a:rPr lang="en-US" dirty="0">
                <a:solidFill>
                  <a:srgbClr val="0070C0"/>
                </a:solidFill>
              </a:rPr>
              <a:t>06</a:t>
            </a:r>
            <a:r>
              <a:rPr lang="en-US" baseline="30000" dirty="0">
                <a:solidFill>
                  <a:srgbClr val="0070C0"/>
                </a:solidFill>
              </a:rPr>
              <a:t>th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– </a:t>
            </a:r>
            <a:r>
              <a:rPr lang="en-US" dirty="0">
                <a:solidFill>
                  <a:srgbClr val="0070C0"/>
                </a:solidFill>
              </a:rPr>
              <a:t>Paul Hoffman)</a:t>
            </a:r>
            <a:endParaRPr lang="en-US" dirty="0">
              <a:solidFill>
                <a:srgbClr val="0070C0"/>
              </a:solidFill>
            </a:endParaRPr>
          </a:p>
          <a:p>
            <a:pPr marL="777240" lvl="1" indent="-457200">
              <a:lnSpc>
                <a:spcPct val="130000"/>
              </a:lnSpc>
              <a:buFont typeface="+mj-lt"/>
              <a:buAutoNum type="arabicPeriod"/>
            </a:pPr>
            <a:r>
              <a:rPr lang="en-US" dirty="0"/>
              <a:t>Read depths </a:t>
            </a:r>
            <a:r>
              <a:rPr lang="en-US" dirty="0"/>
              <a:t>- Zip/Unzip/</a:t>
            </a:r>
            <a:r>
              <a:rPr lang="en-US" dirty="0" err="1"/>
              <a:t>Grep</a:t>
            </a:r>
            <a:endParaRPr lang="en-US" dirty="0"/>
          </a:p>
          <a:p>
            <a:pPr marL="777240" lvl="1" indent="-457200">
              <a:lnSpc>
                <a:spcPct val="130000"/>
              </a:lnSpc>
              <a:buFont typeface="+mj-lt"/>
              <a:buAutoNum type="arabicPeriod"/>
            </a:pPr>
            <a:r>
              <a:rPr lang="en-US" dirty="0"/>
              <a:t>Adapter </a:t>
            </a:r>
            <a:r>
              <a:rPr lang="en-US" dirty="0"/>
              <a:t>trimming </a:t>
            </a:r>
            <a:r>
              <a:rPr lang="en-US" dirty="0"/>
              <a:t>- Scythe </a:t>
            </a:r>
            <a:r>
              <a:rPr lang="en-US" dirty="0" smtClean="0">
                <a:solidFill>
                  <a:srgbClr val="0070C0"/>
                </a:solidFill>
              </a:rPr>
              <a:t>(Oct 13</a:t>
            </a:r>
            <a:r>
              <a:rPr lang="en-US" baseline="30000" dirty="0">
                <a:solidFill>
                  <a:srgbClr val="0070C0"/>
                </a:solidFill>
              </a:rPr>
              <a:t>th</a:t>
            </a:r>
            <a:r>
              <a:rPr lang="en-US" dirty="0" smtClean="0">
                <a:solidFill>
                  <a:srgbClr val="0070C0"/>
                </a:solidFill>
              </a:rPr>
              <a:t> – </a:t>
            </a:r>
            <a:r>
              <a:rPr lang="en-US" dirty="0" err="1" smtClean="0">
                <a:solidFill>
                  <a:srgbClr val="0070C0"/>
                </a:solidFill>
              </a:rPr>
              <a:t>Chaochih</a:t>
            </a:r>
            <a:r>
              <a:rPr lang="en-US" dirty="0" smtClean="0">
                <a:solidFill>
                  <a:srgbClr val="0070C0"/>
                </a:solidFill>
              </a:rPr>
              <a:t> Liu)</a:t>
            </a:r>
            <a:endParaRPr lang="en-US" dirty="0">
              <a:solidFill>
                <a:srgbClr val="0070C0"/>
              </a:solidFill>
            </a:endParaRPr>
          </a:p>
          <a:p>
            <a:pPr marL="777240" lvl="1" indent="-457200">
              <a:lnSpc>
                <a:spcPct val="130000"/>
              </a:lnSpc>
              <a:buFont typeface="+mj-lt"/>
              <a:buAutoNum type="arabicPeriod"/>
            </a:pPr>
            <a:r>
              <a:rPr lang="en-US" dirty="0"/>
              <a:t>Quality </a:t>
            </a:r>
            <a:r>
              <a:rPr lang="en-US" dirty="0"/>
              <a:t>trimming </a:t>
            </a:r>
            <a:r>
              <a:rPr lang="en-US" dirty="0"/>
              <a:t>- </a:t>
            </a:r>
            <a:r>
              <a:rPr lang="en-US" dirty="0"/>
              <a:t>Sickle/ </a:t>
            </a:r>
            <a:r>
              <a:rPr lang="en-US" dirty="0" err="1"/>
              <a:t>Seqqs</a:t>
            </a:r>
            <a:r>
              <a:rPr lang="en-US" dirty="0"/>
              <a:t> </a:t>
            </a:r>
            <a:r>
              <a:rPr lang="en-US" dirty="0" smtClean="0">
                <a:solidFill>
                  <a:srgbClr val="0070C0"/>
                </a:solidFill>
              </a:rPr>
              <a:t>(Oct 13</a:t>
            </a:r>
            <a:r>
              <a:rPr lang="en-US" baseline="30000" dirty="0">
                <a:solidFill>
                  <a:srgbClr val="0070C0"/>
                </a:solidFill>
              </a:rPr>
              <a:t>th</a:t>
            </a:r>
            <a:r>
              <a:rPr lang="en-US" dirty="0" smtClean="0">
                <a:solidFill>
                  <a:srgbClr val="0070C0"/>
                </a:solidFill>
              </a:rPr>
              <a:t> - </a:t>
            </a:r>
            <a:r>
              <a:rPr lang="en-US" dirty="0" err="1" smtClean="0">
                <a:solidFill>
                  <a:srgbClr val="0070C0"/>
                </a:solidFill>
              </a:rPr>
              <a:t>Chaochih</a:t>
            </a:r>
            <a:r>
              <a:rPr lang="en-US" dirty="0" smtClean="0">
                <a:solidFill>
                  <a:srgbClr val="0070C0"/>
                </a:solidFill>
              </a:rPr>
              <a:t> Liu)</a:t>
            </a:r>
            <a:endParaRPr lang="en-US" dirty="0">
              <a:solidFill>
                <a:srgbClr val="0070C0"/>
              </a:solidFill>
            </a:endParaRPr>
          </a:p>
          <a:p>
            <a:pPr marL="777240" lvl="1" indent="-457200">
              <a:lnSpc>
                <a:spcPct val="130000"/>
              </a:lnSpc>
              <a:buFont typeface="+mj-lt"/>
              <a:buAutoNum type="arabicPeriod"/>
            </a:pPr>
            <a:r>
              <a:rPr lang="en-US" dirty="0"/>
              <a:t>Read </a:t>
            </a:r>
            <a:r>
              <a:rPr lang="en-US" dirty="0"/>
              <a:t>mapping </a:t>
            </a:r>
            <a:r>
              <a:rPr lang="en-US" dirty="0"/>
              <a:t>- </a:t>
            </a:r>
            <a:r>
              <a:rPr lang="en-US" dirty="0"/>
              <a:t>BWA-</a:t>
            </a:r>
            <a:r>
              <a:rPr lang="en-US" dirty="0"/>
              <a:t>MEM</a:t>
            </a:r>
            <a:r>
              <a:rPr lang="en-US" dirty="0">
                <a:solidFill>
                  <a:srgbClr val="F9BE92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(Oct 20</a:t>
            </a:r>
            <a:r>
              <a:rPr lang="en-US" baseline="30000" dirty="0" smtClean="0">
                <a:solidFill>
                  <a:srgbClr val="0070C0"/>
                </a:solidFill>
              </a:rPr>
              <a:t>th</a:t>
            </a:r>
            <a:r>
              <a:rPr lang="en-US" dirty="0" smtClean="0">
                <a:solidFill>
                  <a:srgbClr val="0070C0"/>
                </a:solidFill>
              </a:rPr>
              <a:t>/ 27</a:t>
            </a:r>
            <a:r>
              <a:rPr lang="en-US" baseline="30000" dirty="0" smtClean="0">
                <a:solidFill>
                  <a:srgbClr val="0070C0"/>
                </a:solidFill>
              </a:rPr>
              <a:t>th </a:t>
            </a:r>
            <a:r>
              <a:rPr lang="en-US" dirty="0" smtClean="0">
                <a:solidFill>
                  <a:srgbClr val="0070C0"/>
                </a:solidFill>
              </a:rPr>
              <a:t>– P. Morrell/ Y. Zhang</a:t>
            </a:r>
            <a:r>
              <a:rPr lang="en-US" dirty="0">
                <a:solidFill>
                  <a:srgbClr val="0070C0"/>
                </a:solidFill>
              </a:rPr>
              <a:t>)</a:t>
            </a:r>
            <a:endParaRPr lang="en-US" dirty="0">
              <a:solidFill>
                <a:srgbClr val="0070C0"/>
              </a:solidFill>
            </a:endParaRPr>
          </a:p>
          <a:p>
            <a:pPr marL="777240" lvl="1" indent="-457200">
              <a:lnSpc>
                <a:spcPct val="130000"/>
              </a:lnSpc>
              <a:buFont typeface="+mj-lt"/>
              <a:buAutoNum type="arabicPeriod"/>
            </a:pPr>
            <a:r>
              <a:rPr lang="en-US" dirty="0"/>
              <a:t>SAM processing </a:t>
            </a:r>
            <a:r>
              <a:rPr lang="en-US" dirty="0"/>
              <a:t>- </a:t>
            </a:r>
            <a:r>
              <a:rPr lang="en-US" dirty="0"/>
              <a:t>Picard/ </a:t>
            </a:r>
            <a:r>
              <a:rPr lang="en-US" dirty="0" err="1"/>
              <a:t>SAMtools</a:t>
            </a:r>
            <a:r>
              <a:rPr lang="en-US" dirty="0"/>
              <a:t> </a:t>
            </a:r>
            <a:r>
              <a:rPr lang="en-US" dirty="0" smtClean="0">
                <a:solidFill>
                  <a:srgbClr val="0070C0"/>
                </a:solidFill>
              </a:rPr>
              <a:t>(Nov 10</a:t>
            </a:r>
            <a:r>
              <a:rPr lang="en-US" baseline="30000" dirty="0">
                <a:solidFill>
                  <a:srgbClr val="0070C0"/>
                </a:solidFill>
              </a:rPr>
              <a:t>th</a:t>
            </a:r>
            <a:r>
              <a:rPr lang="en-US" dirty="0" smtClean="0">
                <a:solidFill>
                  <a:srgbClr val="0070C0"/>
                </a:solidFill>
              </a:rPr>
              <a:t> /17</a:t>
            </a:r>
            <a:r>
              <a:rPr lang="en-US" baseline="30000" dirty="0" smtClean="0">
                <a:solidFill>
                  <a:srgbClr val="0070C0"/>
                </a:solidFill>
              </a:rPr>
              <a:t>th</a:t>
            </a:r>
            <a:r>
              <a:rPr lang="en-US" dirty="0" smtClean="0">
                <a:solidFill>
                  <a:srgbClr val="0070C0"/>
                </a:solidFill>
              </a:rPr>
              <a:t> - L. Lei/ C. Pierce)</a:t>
            </a:r>
            <a:endParaRPr lang="en-US" dirty="0">
              <a:solidFill>
                <a:srgbClr val="0070C0"/>
              </a:solidFill>
            </a:endParaRPr>
          </a:p>
          <a:p>
            <a:pPr marL="777240" lvl="1" indent="-457200">
              <a:lnSpc>
                <a:spcPct val="130000"/>
              </a:lnSpc>
              <a:buFont typeface="+mj-lt"/>
              <a:buAutoNum type="arabicPeriod"/>
            </a:pPr>
            <a:r>
              <a:rPr lang="en-US" dirty="0"/>
              <a:t>Coverage </a:t>
            </a:r>
            <a:r>
              <a:rPr lang="en-US" dirty="0"/>
              <a:t>mapping </a:t>
            </a:r>
            <a:r>
              <a:rPr lang="en-US" dirty="0"/>
              <a:t>- </a:t>
            </a:r>
            <a:r>
              <a:rPr lang="en-US" dirty="0" err="1"/>
              <a:t>BEDtools</a:t>
            </a:r>
            <a:endParaRPr lang="en-US" dirty="0"/>
          </a:p>
          <a:p>
            <a:pPr marL="777240" lvl="1" indent="-457200">
              <a:lnSpc>
                <a:spcPct val="130000"/>
              </a:lnSpc>
              <a:buFont typeface="+mj-lt"/>
              <a:buAutoNum type="arabicPeriod"/>
            </a:pPr>
            <a:r>
              <a:rPr lang="en-US" dirty="0" err="1"/>
              <a:t>Indel</a:t>
            </a:r>
            <a:r>
              <a:rPr lang="en-US" dirty="0"/>
              <a:t> realignment - </a:t>
            </a:r>
            <a:r>
              <a:rPr lang="en-US" dirty="0"/>
              <a:t>GATK</a:t>
            </a:r>
          </a:p>
        </p:txBody>
      </p:sp>
    </p:spTree>
    <p:extLst>
      <p:ext uri="{BB962C8B-B14F-4D97-AF65-F5344CB8AC3E}">
        <p14:creationId xmlns:p14="http://schemas.microsoft.com/office/powerpoint/2010/main" val="78347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25" y="0"/>
            <a:ext cx="10978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633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731" y="0"/>
            <a:ext cx="9646201" cy="688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29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050"/>
            <a:ext cx="91440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72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050"/>
            <a:ext cx="91440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51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</TotalTime>
  <Words>199</Words>
  <Application>Microsoft Macintosh PowerPoint</Application>
  <PresentationFormat>Widescreen</PresentationFormat>
  <Paragraphs>34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Calibri</vt:lpstr>
      <vt:lpstr>Calibri Light</vt:lpstr>
      <vt:lpstr>宋体</vt:lpstr>
      <vt:lpstr>Arial</vt:lpstr>
      <vt:lpstr>Office Theme</vt:lpstr>
      <vt:lpstr>Genomic Analysis Toolkit (GATK)</vt:lpstr>
      <vt:lpstr>GATK</vt:lpstr>
      <vt:lpstr>What can GATK do?</vt:lpstr>
      <vt:lpstr>Best Practices workflow </vt:lpstr>
      <vt:lpstr>sequence_handling handlers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</vt:lpstr>
      <vt:lpstr>VCF vs. gVCF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Coding challenge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Lei</dc:creator>
  <cp:lastModifiedBy>Li Lei</cp:lastModifiedBy>
  <cp:revision>31</cp:revision>
  <dcterms:created xsi:type="dcterms:W3CDTF">2017-02-05T17:23:59Z</dcterms:created>
  <dcterms:modified xsi:type="dcterms:W3CDTF">2017-02-06T00:11:15Z</dcterms:modified>
</cp:coreProperties>
</file>

<file path=docProps/thumbnail.jpeg>
</file>